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Hotel Booking Cancellation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 Exploratory Data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By Aya Ginidy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59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2078355"/>
            <a:ext cx="6681192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Guest Behavior &amp; History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1405" y="3301960"/>
            <a:ext cx="286345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Market Segment Type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1405" y="3859411"/>
            <a:ext cx="628840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cancellations differ between market segments bookings?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5" y="4452104"/>
            <a:ext cx="6288405" cy="22702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1405" y="6967061"/>
            <a:ext cx="628840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588210" y="3301960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Repeat Guests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88210" y="3859411"/>
            <a:ext cx="6288405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guests are repeat customers? , Are repeat guests less likely to cancel?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10" y="4800124"/>
            <a:ext cx="5994916" cy="14651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054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499" y="2446615"/>
            <a:ext cx="5869900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Cancellation History &amp; Pricing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561499" y="3188613"/>
            <a:ext cx="13507403" cy="5003840"/>
          </a:xfrm>
          <a:prstGeom prst="roundRect">
            <a:avLst>
              <a:gd name="adj" fmla="val 1347"/>
            </a:avLst>
          </a:prstGeom>
          <a:solidFill>
            <a:srgbClr val="F2EDE5"/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3970" dir="2700000">
              <a:srgbClr val="ccc4b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69119" y="3196233"/>
            <a:ext cx="4497348" cy="4988600"/>
          </a:xfrm>
          <a:prstGeom prst="roundRect">
            <a:avLst>
              <a:gd name="adj" fmla="val 1498"/>
            </a:avLst>
          </a:prstGeom>
          <a:solidFill>
            <a:srgbClr val="F2EDE5"/>
          </a:solidFill>
          <a:ln/>
        </p:spPr>
      </p:sp>
      <p:sp>
        <p:nvSpPr>
          <p:cNvPr id="6" name="Text 3"/>
          <p:cNvSpPr/>
          <p:nvPr/>
        </p:nvSpPr>
        <p:spPr>
          <a:xfrm>
            <a:off x="729496" y="3356610"/>
            <a:ext cx="247126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Previously Canceled (P-C)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9496" y="3703439"/>
            <a:ext cx="4176593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customers with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 least one previous cancellation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canceled their current booking?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96" y="4654034"/>
            <a:ext cx="4176593" cy="986909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6" y="5821442"/>
            <a:ext cx="4176593" cy="176581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9496" y="7767757"/>
            <a:ext cx="417659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1" name="Shape 6"/>
          <p:cNvSpPr/>
          <p:nvPr/>
        </p:nvSpPr>
        <p:spPr>
          <a:xfrm>
            <a:off x="5066467" y="3196233"/>
            <a:ext cx="4497348" cy="4988600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2" name="Shape 7"/>
          <p:cNvSpPr/>
          <p:nvPr/>
        </p:nvSpPr>
        <p:spPr>
          <a:xfrm>
            <a:off x="5066467" y="3196233"/>
            <a:ext cx="22860" cy="4988600"/>
          </a:xfrm>
          <a:prstGeom prst="roundRect">
            <a:avLst>
              <a:gd name="adj" fmla="val 294784"/>
            </a:avLst>
          </a:prstGeom>
          <a:solidFill>
            <a:srgbClr val="CCC4B8"/>
          </a:solidFill>
          <a:ln/>
        </p:spPr>
      </p:sp>
      <p:sp>
        <p:nvSpPr>
          <p:cNvPr id="13" name="Text 8"/>
          <p:cNvSpPr/>
          <p:nvPr/>
        </p:nvSpPr>
        <p:spPr>
          <a:xfrm>
            <a:off x="5226844" y="3356610"/>
            <a:ext cx="325302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Previously Not Canceled (P-not-C)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5226844" y="3703439"/>
            <a:ext cx="4176593" cy="770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confirmed bookings come from customers who had multiple successful stays in the past?</a:t>
            </a:r>
            <a:endParaRPr lang="en-US" sz="12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844" y="4654034"/>
            <a:ext cx="4176593" cy="1026795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844" y="5861328"/>
            <a:ext cx="4176593" cy="1650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6844" y="7692747"/>
            <a:ext cx="4176593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9563814" y="3196233"/>
            <a:ext cx="4497467" cy="4988600"/>
          </a:xfrm>
          <a:prstGeom prst="rect">
            <a:avLst/>
          </a:prstGeom>
          <a:solidFill>
            <a:srgbClr val="F2EDE5"/>
          </a:solidFill>
          <a:ln/>
        </p:spPr>
      </p:sp>
      <p:sp>
        <p:nvSpPr>
          <p:cNvPr id="19" name="Shape 12"/>
          <p:cNvSpPr/>
          <p:nvPr/>
        </p:nvSpPr>
        <p:spPr>
          <a:xfrm>
            <a:off x="9563814" y="3196233"/>
            <a:ext cx="22860" cy="4988600"/>
          </a:xfrm>
          <a:prstGeom prst="roundRect">
            <a:avLst>
              <a:gd name="adj" fmla="val 294784"/>
            </a:avLst>
          </a:prstGeom>
          <a:solidFill>
            <a:srgbClr val="CCC4B8"/>
          </a:solidFill>
          <a:ln/>
        </p:spPr>
      </p:sp>
      <p:sp>
        <p:nvSpPr>
          <p:cNvPr id="20" name="Text 13"/>
          <p:cNvSpPr/>
          <p:nvPr/>
        </p:nvSpPr>
        <p:spPr>
          <a:xfrm>
            <a:off x="9724192" y="3356610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Average Price</a:t>
            </a:r>
            <a:endParaRPr lang="en-US" sz="1550" dirty="0"/>
          </a:p>
        </p:txBody>
      </p:sp>
      <p:sp>
        <p:nvSpPr>
          <p:cNvPr id="21" name="Text 14"/>
          <p:cNvSpPr/>
          <p:nvPr/>
        </p:nvSpPr>
        <p:spPr>
          <a:xfrm>
            <a:off x="9724192" y="3703439"/>
            <a:ext cx="417671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cancellations increase for higher prices?</a:t>
            </a:r>
            <a:endParaRPr lang="en-US" sz="1250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192" y="4140637"/>
            <a:ext cx="2733437" cy="67484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724192" y="4995982"/>
            <a:ext cx="4176712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11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418" y="1744504"/>
            <a:ext cx="9432131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Special Request and Data of Reservation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8418" y="2640925"/>
            <a:ext cx="13273564" cy="5301615"/>
          </a:xfrm>
          <a:prstGeom prst="roundRect">
            <a:avLst>
              <a:gd name="adj" fmla="val 15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6038" y="2648545"/>
            <a:ext cx="13258324" cy="557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9991" y="2772370"/>
            <a:ext cx="622042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Special Request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495699" y="2772370"/>
            <a:ext cx="6254829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of Reservation 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6038" y="3206234"/>
            <a:ext cx="13258324" cy="11777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9991" y="3330059"/>
            <a:ext cx="6220420" cy="930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What is the common number of special requests per booking, and do bookings with more special requests have a lower cancellation rate?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495699" y="3330059"/>
            <a:ext cx="6254829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Are there seasonal trends in bookings and cancellations? Which months or years show the highest volume of activity?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6038" y="4384000"/>
            <a:ext cx="13258324" cy="35509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1" y="4507825"/>
            <a:ext cx="6220420" cy="15560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79991" y="6180058"/>
            <a:ext cx="6220420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99" y="4507825"/>
            <a:ext cx="6254829" cy="287702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495699" y="7501057"/>
            <a:ext cx="6254829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587335"/>
            <a:ext cx="533935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Booking Status 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681877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bookings are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vs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Not_Canceled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?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74" y="2263854"/>
            <a:ext cx="13135451" cy="5130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7474" y="7634288"/>
            <a:ext cx="131354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9802"/>
            <a:ext cx="62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Summary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26700"/>
            <a:ext cx="3501509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This Exploratory Data Analysis (EDA) has provided a foundational understanding of critical factors influencing hotel booking cancellations. Our analysis highlights lead time, market segment type, average price,  special requests and  , booking  status  as key areas for further investigation.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12670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 Engineering: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Create new features (e.g., total nights, family size) for richer analysis.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657606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Predictive Modeling: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Develop a machine learning model to predict booking cancellations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79846" y="48264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Thank you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Introduction &amp; Methodology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objective is to understand key factors influencing hotel booking cancellations by visually analyzing data distribution and its relationship with booking status.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will ask a specific question for each of the 17 columns in the dataset. A Python script will generate visualizations (histograms, boxplots, count plots) to answer these questions and uncover initial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6617"/>
            <a:ext cx="6464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Understand the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5558"/>
            <a:ext cx="3664744" cy="4167426"/>
          </a:xfrm>
          <a:prstGeom prst="roundRect">
            <a:avLst>
              <a:gd name="adj" fmla="val 2600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793790" y="2555558"/>
            <a:ext cx="121920" cy="41674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1173004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Size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173004" y="3422333"/>
            <a:ext cx="3028236" cy="1065848"/>
          </a:xfrm>
          <a:prstGeom prst="roundRect">
            <a:avLst>
              <a:gd name="adj" fmla="val 8938"/>
            </a:avLst>
          </a:prstGeom>
          <a:solidFill>
            <a:srgbClr val="F0EEEA"/>
          </a:solidFill>
          <a:ln/>
        </p:spPr>
      </p:sp>
      <p:sp>
        <p:nvSpPr>
          <p:cNvPr id="8" name="Shape 5"/>
          <p:cNvSpPr/>
          <p:nvPr/>
        </p:nvSpPr>
        <p:spPr>
          <a:xfrm>
            <a:off x="1161693" y="3422333"/>
            <a:ext cx="3050858" cy="1065848"/>
          </a:xfrm>
          <a:prstGeom prst="roundRect">
            <a:avLst>
              <a:gd name="adj" fmla="val 3192"/>
            </a:avLst>
          </a:prstGeom>
          <a:solidFill>
            <a:srgbClr val="F0EEEA"/>
          </a:solidFill>
          <a:ln/>
        </p:spPr>
      </p:sp>
      <p:sp>
        <p:nvSpPr>
          <p:cNvPr id="9" name="Text 6"/>
          <p:cNvSpPr/>
          <p:nvPr/>
        </p:nvSpPr>
        <p:spPr>
          <a:xfrm>
            <a:off x="1388507" y="3592354"/>
            <a:ext cx="25972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highlight>
                  <a:srgbClr val="F0EE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Row : 36285Columns : 17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73004" y="4743331"/>
            <a:ext cx="30282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348" y="2555558"/>
            <a:ext cx="3664863" cy="4167426"/>
          </a:xfrm>
          <a:prstGeom prst="roundRect">
            <a:avLst>
              <a:gd name="adj" fmla="val 259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4685348" y="2555558"/>
            <a:ext cx="121920" cy="4167426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3" name="Text 10"/>
          <p:cNvSpPr/>
          <p:nvPr/>
        </p:nvSpPr>
        <p:spPr>
          <a:xfrm>
            <a:off x="5064562" y="2812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Information </a:t>
            </a:r>
            <a:endParaRPr lang="en-US" sz="22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562" y="3422333"/>
            <a:ext cx="3028355" cy="24253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064562" y="6102787"/>
            <a:ext cx="30283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760" y="466963"/>
            <a:ext cx="7955280" cy="10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Check Data Quality and Statical Summary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80760" y="1782961"/>
            <a:ext cx="795528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80760" y="2245519"/>
            <a:ext cx="7955280" cy="5524024"/>
          </a:xfrm>
          <a:prstGeom prst="roundRect">
            <a:avLst>
              <a:gd name="adj" fmla="val 12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8380" y="2253139"/>
            <a:ext cx="7940040" cy="4904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258163" y="2362557"/>
            <a:ext cx="362664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Missing values  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231993" y="2362557"/>
            <a:ext cx="362664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Duplication 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88380" y="2743557"/>
            <a:ext cx="7940040" cy="50183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63" y="2852976"/>
            <a:ext cx="1838087" cy="44261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58163" y="7380923"/>
            <a:ext cx="362664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993" y="2852976"/>
            <a:ext cx="1937861" cy="44261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31993" y="7380923"/>
            <a:ext cx="362664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78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</a:t>
            </a:r>
            <a:endParaRPr lang="en-US" sz="4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128004"/>
            <a:ext cx="3090505" cy="39735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51390" y="1231344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Guest Demographics: Adults &amp; Children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4451390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Number of Adults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3797022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is the most common number of adults per booking, Are there 0 adults bookings?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90" y="5140881"/>
            <a:ext cx="4410432" cy="1035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51390" y="6431280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9428321" y="321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Number of Children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428321" y="3797022"/>
            <a:ext cx="44159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How many bookings have children vs none?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321" y="4777978"/>
            <a:ext cx="4410432" cy="106299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428321" y="6096119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978" y="705326"/>
            <a:ext cx="7906941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Stay Duration: Weekend &amp; Week Nights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581978" y="1474470"/>
            <a:ext cx="7980045" cy="2429113"/>
          </a:xfrm>
          <a:prstGeom prst="roundRect">
            <a:avLst>
              <a:gd name="adj" fmla="val 287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5240" dir="2700000">
              <a:srgbClr val="ccc4b8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55809" y="1648301"/>
            <a:ext cx="207871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Weekend Nights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5809" y="2007870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 weekend stays get canceled more often?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9" y="2461022"/>
            <a:ext cx="5192197" cy="126873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81978" y="4069794"/>
            <a:ext cx="7980045" cy="3454360"/>
          </a:xfrm>
          <a:prstGeom prst="roundRect">
            <a:avLst>
              <a:gd name="adj" fmla="val 2022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15240" dir="2700000">
              <a:srgbClr val="ccc4b8">
                <a:alpha val="100000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755809" y="4243626"/>
            <a:ext cx="2078712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Week Nights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5809" y="4603194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is the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average weekday stay length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?, and impact of length on booking status.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9" y="5056346"/>
            <a:ext cx="7632383" cy="18408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5809" y="7084219"/>
            <a:ext cx="763238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066324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Booking Preferences: Meal &amp; Parking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3050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Type of Meal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451390" y="3632002"/>
            <a:ext cx="44159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Which meal plan is most popular? ,Do cancellations differ by meal type (e.g., “Not Selected” vs “Meal Plan 1”)?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5338763"/>
            <a:ext cx="4410432" cy="15692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28321" y="30508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Car Parking Space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428321" y="3632002"/>
            <a:ext cx="44159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 percentage of guests request parking? , Does having a car parking space affect cancellation?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321" y="4975860"/>
            <a:ext cx="4410432" cy="10763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28321" y="6307336"/>
            <a:ext cx="44159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1033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3340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Room Type &amp; Lead Time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1006197"/>
            <a:ext cx="10179129" cy="5081230"/>
          </a:xfrm>
          <a:prstGeom prst="roundRect">
            <a:avLst>
              <a:gd name="adj" fmla="val 144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396835" y="990957"/>
            <a:ext cx="10179129" cy="6096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Shape 3"/>
          <p:cNvSpPr/>
          <p:nvPr/>
        </p:nvSpPr>
        <p:spPr>
          <a:xfrm>
            <a:off x="5316319" y="83617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418356" y="92118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25423" y="12896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Room Type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25423" y="1534835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Which room type is booked the most? ,Do cancellations depend on room type?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3" y="1843802"/>
            <a:ext cx="9921954" cy="38060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5423" y="5777389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2" name="Shape 8"/>
          <p:cNvSpPr/>
          <p:nvPr/>
        </p:nvSpPr>
        <p:spPr>
          <a:xfrm>
            <a:off x="396835" y="6370796"/>
            <a:ext cx="10179129" cy="3656886"/>
          </a:xfrm>
          <a:prstGeom prst="roundRect">
            <a:avLst>
              <a:gd name="adj" fmla="val 2000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0160" dir="2700000">
              <a:srgbClr val="e6ded2">
                <a:alpha val="100000"/>
              </a:srgbClr>
            </a:outerShdw>
          </a:effectLst>
        </p:spPr>
      </p:sp>
      <p:sp>
        <p:nvSpPr>
          <p:cNvPr id="13" name="Shape 9"/>
          <p:cNvSpPr/>
          <p:nvPr/>
        </p:nvSpPr>
        <p:spPr>
          <a:xfrm>
            <a:off x="396835" y="6355556"/>
            <a:ext cx="10179129" cy="60960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Shape 10"/>
          <p:cNvSpPr/>
          <p:nvPr/>
        </p:nvSpPr>
        <p:spPr>
          <a:xfrm>
            <a:off x="5316319" y="6200775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5418356" y="6285786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25423" y="66542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Lead Time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25423" y="6899434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What’s the distribution (last-minute vs long-term bookings)?, Do long lead times have higher cancellation rates?</a:t>
            </a:r>
            <a:endParaRPr lang="en-US" sz="8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3" y="7208401"/>
            <a:ext cx="9921954" cy="238172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25423" y="9717643"/>
            <a:ext cx="992195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2025-09-04T20:29:21Z</dcterms:created>
  <dcterms:modified xsi:type="dcterms:W3CDTF">2025-09-04T20:29:21Z</dcterms:modified>
</cp:coreProperties>
</file>